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97282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33CC"/>
    <a:srgbClr val="FFFF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06" y="14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jpe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hyperlink" Target="http://www.painrelieffoundation.org.uk/" TargetMode="External"/><Relationship Id="rId4" Type="http://schemas.openxmlformats.org/officeDocument/2006/relationships/image" Target="../media/image3.png"/><Relationship Id="rId9" Type="http://schemas.openxmlformats.org/officeDocument/2006/relationships/hyperlink" Target="mailto:b.hall@painrelieffoundation.org.uk" TargetMode="External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933056" y="1816100"/>
            <a:ext cx="1286394" cy="409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bject 2"/>
          <p:cNvSpPr/>
          <p:nvPr/>
        </p:nvSpPr>
        <p:spPr>
          <a:xfrm>
            <a:off x="49" y="0"/>
            <a:ext cx="7200850" cy="972159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lang="en-GB" dirty="0"/>
          </a:p>
          <a:p>
            <a:r>
              <a:rPr lang="en-GB" i="1" dirty="0"/>
              <a:t>“ Practical </a:t>
            </a:r>
            <a:r>
              <a:rPr lang="en-GB" i="1" dirty="0" smtClean="0"/>
              <a:t>Man</a:t>
            </a:r>
            <a:endParaRPr lang="en-GB" dirty="0"/>
          </a:p>
        </p:txBody>
      </p:sp>
      <p:sp>
        <p:nvSpPr>
          <p:cNvPr id="3" name="object 3"/>
          <p:cNvSpPr/>
          <p:nvPr/>
        </p:nvSpPr>
        <p:spPr>
          <a:xfrm>
            <a:off x="49" y="0"/>
            <a:ext cx="7200850" cy="9721594"/>
          </a:xfrm>
          <a:custGeom>
            <a:avLst/>
            <a:gdLst/>
            <a:ahLst/>
            <a:cxnLst/>
            <a:rect l="l" t="t" r="r" b="b"/>
            <a:pathLst>
              <a:path w="7200850" h="9721594">
                <a:moveTo>
                  <a:pt x="0" y="35561"/>
                </a:moveTo>
                <a:lnTo>
                  <a:pt x="0" y="97571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" y="20954"/>
            <a:ext cx="2762249" cy="927481"/>
          </a:xfrm>
          <a:custGeom>
            <a:avLst/>
            <a:gdLst/>
            <a:ahLst/>
            <a:cxnLst/>
            <a:rect l="l" t="t" r="r" b="b"/>
            <a:pathLst>
              <a:path w="5138801" h="927481">
                <a:moveTo>
                  <a:pt x="2569464" y="0"/>
                </a:moveTo>
                <a:lnTo>
                  <a:pt x="0" y="0"/>
                </a:lnTo>
                <a:lnTo>
                  <a:pt x="0" y="927481"/>
                </a:lnTo>
                <a:lnTo>
                  <a:pt x="2569464" y="927481"/>
                </a:lnTo>
                <a:lnTo>
                  <a:pt x="2780184" y="925943"/>
                </a:lnTo>
                <a:lnTo>
                  <a:pt x="2986215" y="921410"/>
                </a:lnTo>
                <a:lnTo>
                  <a:pt x="3186894" y="914002"/>
                </a:lnTo>
                <a:lnTo>
                  <a:pt x="3381559" y="903836"/>
                </a:lnTo>
                <a:lnTo>
                  <a:pt x="3569551" y="891033"/>
                </a:lnTo>
                <a:lnTo>
                  <a:pt x="3750207" y="875713"/>
                </a:lnTo>
                <a:lnTo>
                  <a:pt x="3922865" y="857994"/>
                </a:lnTo>
                <a:lnTo>
                  <a:pt x="4086866" y="837995"/>
                </a:lnTo>
                <a:lnTo>
                  <a:pt x="4241546" y="815837"/>
                </a:lnTo>
                <a:lnTo>
                  <a:pt x="4386246" y="791638"/>
                </a:lnTo>
                <a:lnTo>
                  <a:pt x="4520304" y="765518"/>
                </a:lnTo>
                <a:lnTo>
                  <a:pt x="4643058" y="737596"/>
                </a:lnTo>
                <a:lnTo>
                  <a:pt x="4753846" y="707992"/>
                </a:lnTo>
                <a:lnTo>
                  <a:pt x="4852009" y="676824"/>
                </a:lnTo>
                <a:lnTo>
                  <a:pt x="4936884" y="644213"/>
                </a:lnTo>
                <a:lnTo>
                  <a:pt x="5007811" y="610277"/>
                </a:lnTo>
                <a:lnTo>
                  <a:pt x="5064127" y="575136"/>
                </a:lnTo>
                <a:lnTo>
                  <a:pt x="5105171" y="538910"/>
                </a:lnTo>
                <a:lnTo>
                  <a:pt x="5130283" y="501717"/>
                </a:lnTo>
                <a:lnTo>
                  <a:pt x="5138801" y="463676"/>
                </a:lnTo>
                <a:lnTo>
                  <a:pt x="5130283" y="425655"/>
                </a:lnTo>
                <a:lnTo>
                  <a:pt x="5105171" y="388478"/>
                </a:lnTo>
                <a:lnTo>
                  <a:pt x="5064127" y="352266"/>
                </a:lnTo>
                <a:lnTo>
                  <a:pt x="5007811" y="317138"/>
                </a:lnTo>
                <a:lnTo>
                  <a:pt x="4936884" y="283213"/>
                </a:lnTo>
                <a:lnTo>
                  <a:pt x="4852009" y="250612"/>
                </a:lnTo>
                <a:lnTo>
                  <a:pt x="4753846" y="219453"/>
                </a:lnTo>
                <a:lnTo>
                  <a:pt x="4643058" y="189856"/>
                </a:lnTo>
                <a:lnTo>
                  <a:pt x="4520304" y="161941"/>
                </a:lnTo>
                <a:lnTo>
                  <a:pt x="4386246" y="135826"/>
                </a:lnTo>
                <a:lnTo>
                  <a:pt x="4241546" y="111631"/>
                </a:lnTo>
                <a:lnTo>
                  <a:pt x="4086866" y="89477"/>
                </a:lnTo>
                <a:lnTo>
                  <a:pt x="3922865" y="69481"/>
                </a:lnTo>
                <a:lnTo>
                  <a:pt x="3750207" y="51764"/>
                </a:lnTo>
                <a:lnTo>
                  <a:pt x="3569551" y="36445"/>
                </a:lnTo>
                <a:lnTo>
                  <a:pt x="3381559" y="23643"/>
                </a:lnTo>
                <a:lnTo>
                  <a:pt x="3186894" y="13478"/>
                </a:lnTo>
                <a:lnTo>
                  <a:pt x="2986215" y="6070"/>
                </a:lnTo>
                <a:lnTo>
                  <a:pt x="2780184" y="1537"/>
                </a:lnTo>
                <a:lnTo>
                  <a:pt x="2569464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9" y="974851"/>
            <a:ext cx="3619475" cy="2236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989" y="0"/>
            <a:ext cx="675144" cy="948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34796" y="18287"/>
            <a:ext cx="330708" cy="3398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26236" y="201167"/>
            <a:ext cx="330707" cy="3398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0536" y="384047"/>
            <a:ext cx="330707" cy="3398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09063" y="368300"/>
            <a:ext cx="2454761" cy="3398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GB" sz="1600" b="1" dirty="0" smtClean="0">
                <a:solidFill>
                  <a:srgbClr val="FF0000"/>
                </a:solidFill>
                <a:effectLst>
                  <a:glow rad="10922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Book Your Study Leave Now</a:t>
            </a:r>
            <a:endParaRPr sz="1600" b="1" dirty="0">
              <a:solidFill>
                <a:srgbClr val="FF0000"/>
              </a:solidFill>
              <a:effectLst>
                <a:glow rad="1092200">
                  <a:srgbClr val="FFFF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76935" y="974850"/>
            <a:ext cx="2242589" cy="14753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4" y="3111500"/>
            <a:ext cx="7200900" cy="1905000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 </a:t>
            </a:r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9050" y="7052182"/>
            <a:ext cx="4810868" cy="10123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effectLst/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76650" y="1892300"/>
            <a:ext cx="3463517" cy="10906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75818" y="8140700"/>
            <a:ext cx="4788006" cy="155639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 rot="220475">
            <a:off x="2028026" y="8129932"/>
            <a:ext cx="2000897" cy="1313337"/>
          </a:xfrm>
          <a:custGeom>
            <a:avLst/>
            <a:gdLst/>
            <a:ahLst/>
            <a:cxnLst/>
            <a:rect l="l" t="t" r="r" b="b"/>
            <a:pathLst>
              <a:path w="1368171" h="936104">
                <a:moveTo>
                  <a:pt x="684022" y="251358"/>
                </a:moveTo>
                <a:lnTo>
                  <a:pt x="919861" y="0"/>
                </a:lnTo>
                <a:lnTo>
                  <a:pt x="896619" y="230771"/>
                </a:lnTo>
                <a:lnTo>
                  <a:pt x="1164209" y="193154"/>
                </a:lnTo>
                <a:lnTo>
                  <a:pt x="1057910" y="317017"/>
                </a:lnTo>
                <a:lnTo>
                  <a:pt x="1336293" y="352640"/>
                </a:lnTo>
                <a:lnTo>
                  <a:pt x="1115187" y="453961"/>
                </a:lnTo>
                <a:lnTo>
                  <a:pt x="1368171" y="575957"/>
                </a:lnTo>
                <a:lnTo>
                  <a:pt x="1066418" y="560882"/>
                </a:lnTo>
                <a:lnTo>
                  <a:pt x="1149350" y="784199"/>
                </a:lnTo>
                <a:lnTo>
                  <a:pt x="887984" y="626541"/>
                </a:lnTo>
                <a:lnTo>
                  <a:pt x="839088" y="855357"/>
                </a:lnTo>
                <a:lnTo>
                  <a:pt x="667130" y="647255"/>
                </a:lnTo>
                <a:lnTo>
                  <a:pt x="537463" y="936104"/>
                </a:lnTo>
                <a:lnTo>
                  <a:pt x="488696" y="677240"/>
                </a:lnTo>
                <a:lnTo>
                  <a:pt x="301625" y="763485"/>
                </a:lnTo>
                <a:lnTo>
                  <a:pt x="358901" y="603999"/>
                </a:lnTo>
                <a:lnTo>
                  <a:pt x="8509" y="632167"/>
                </a:lnTo>
                <a:lnTo>
                  <a:pt x="235712" y="510311"/>
                </a:lnTo>
                <a:lnTo>
                  <a:pt x="0" y="373354"/>
                </a:lnTo>
                <a:lnTo>
                  <a:pt x="293115" y="330111"/>
                </a:lnTo>
                <a:lnTo>
                  <a:pt x="23494" y="99453"/>
                </a:lnTo>
                <a:lnTo>
                  <a:pt x="463168" y="273900"/>
                </a:lnTo>
                <a:lnTo>
                  <a:pt x="529081" y="99453"/>
                </a:lnTo>
                <a:lnTo>
                  <a:pt x="684022" y="251358"/>
                </a:lnTo>
                <a:close/>
              </a:path>
            </a:pathLst>
          </a:custGeom>
          <a:solidFill>
            <a:srgbClr val="FF0000"/>
          </a:solidFill>
          <a:ln w="25400">
            <a:solidFill>
              <a:srgbClr val="5277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srgbClr val="0033CC"/>
              </a:solidFill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1050" y="197358"/>
            <a:ext cx="462739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b="1" spc="0" dirty="0" smtClean="0">
                <a:latin typeface="Times New Roman"/>
                <a:cs typeface="Times New Roman"/>
              </a:rPr>
              <a:t>Pain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90648" y="1444472"/>
            <a:ext cx="1856993" cy="933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675"/>
              </a:lnSpc>
              <a:spcBef>
                <a:spcPts val="83"/>
              </a:spcBef>
            </a:pPr>
            <a:r>
              <a:rPr sz="3600" spc="-30" baseline="1326" dirty="0" smtClean="0">
                <a:solidFill>
                  <a:schemeClr val="bg1"/>
                </a:solidFill>
                <a:latin typeface="Arial Unicode MS"/>
                <a:cs typeface="Arial Unicode MS"/>
              </a:rPr>
              <a:t>F</a:t>
            </a:r>
            <a:r>
              <a:rPr sz="3600" spc="-22" baseline="1326" dirty="0" smtClean="0">
                <a:solidFill>
                  <a:schemeClr val="bg1"/>
                </a:solidFill>
                <a:latin typeface="Arial Unicode MS"/>
                <a:cs typeface="Arial Unicode MS"/>
              </a:rPr>
              <a:t>e</a:t>
            </a:r>
            <a:r>
              <a:rPr sz="3600" spc="-32" baseline="1326" dirty="0" smtClean="0">
                <a:solidFill>
                  <a:schemeClr val="bg1"/>
                </a:solidFill>
                <a:latin typeface="Arial Unicode MS"/>
                <a:cs typeface="Arial Unicode MS"/>
              </a:rPr>
              <a:t>e</a:t>
            </a:r>
            <a:r>
              <a:rPr sz="3600" spc="-64" baseline="1326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sz="3600" spc="9" baseline="1326" dirty="0" smtClean="0">
                <a:solidFill>
                  <a:schemeClr val="bg1"/>
                </a:solidFill>
                <a:latin typeface="Arial Unicode MS"/>
                <a:cs typeface="Arial Unicode MS"/>
              </a:rPr>
              <a:t>£</a:t>
            </a:r>
            <a:r>
              <a:rPr lang="en-GB" sz="3600" spc="9" baseline="1326" dirty="0" smtClean="0">
                <a:solidFill>
                  <a:schemeClr val="bg1"/>
                </a:solidFill>
                <a:latin typeface="Arial Unicode MS"/>
                <a:cs typeface="Arial Unicode MS"/>
              </a:rPr>
              <a:t>395</a:t>
            </a:r>
            <a:endParaRPr sz="3600" dirty="0">
              <a:solidFill>
                <a:schemeClr val="bg1"/>
              </a:solidFill>
              <a:latin typeface="Arial Unicode MS"/>
              <a:cs typeface="Arial Unicode MS"/>
            </a:endParaRPr>
          </a:p>
          <a:p>
            <a:pPr marL="12700" marR="28192" algn="ctr">
              <a:lnSpc>
                <a:spcPts val="805"/>
              </a:lnSpc>
            </a:pPr>
            <a:r>
              <a:rPr sz="1600" spc="0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with</a:t>
            </a:r>
            <a:r>
              <a:rPr sz="1600" spc="-17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sz="1600" spc="0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c</a:t>
            </a:r>
            <a:r>
              <a:rPr sz="1600" spc="-4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our</a:t>
            </a:r>
            <a:r>
              <a:rPr sz="1600" spc="0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se</a:t>
            </a:r>
            <a:r>
              <a:rPr sz="1600" spc="-1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sz="1600" spc="-4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d</a:t>
            </a:r>
            <a:r>
              <a:rPr sz="1600" spc="0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in</a:t>
            </a:r>
            <a:r>
              <a:rPr sz="1600" spc="-4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ne</a:t>
            </a:r>
            <a:r>
              <a:rPr sz="1600" spc="0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r</a:t>
            </a:r>
            <a:r>
              <a:rPr lang="en-GB" sz="1600" spc="0" baseline="2748" dirty="0" smtClean="0">
                <a:solidFill>
                  <a:schemeClr val="bg1"/>
                </a:solidFill>
                <a:latin typeface="Arial Unicode MS"/>
                <a:cs typeface="Arial Unicode MS"/>
              </a:rPr>
              <a:t>.</a:t>
            </a:r>
            <a:r>
              <a:rPr lang="en-GB" sz="1600" spc="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     </a:t>
            </a:r>
            <a:endParaRPr lang="en-GB" sz="1600" spc="0" baseline="2748" dirty="0" smtClean="0">
              <a:solidFill>
                <a:schemeClr val="bg1"/>
              </a:solidFill>
              <a:latin typeface="Arial Unicode MS"/>
              <a:cs typeface="Arial Unicode MS"/>
            </a:endParaRPr>
          </a:p>
          <a:p>
            <a:pPr marL="12700" marR="28192" algn="ctr">
              <a:lnSpc>
                <a:spcPts val="805"/>
              </a:lnSpc>
            </a:pPr>
            <a:endParaRPr sz="16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4348" y="388256"/>
            <a:ext cx="1072234" cy="410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635"/>
              </a:lnSpc>
              <a:spcBef>
                <a:spcPts val="81"/>
              </a:spcBef>
            </a:pPr>
            <a:r>
              <a:rPr sz="2400" b="1" spc="0" baseline="-3623" dirty="0" smtClean="0">
                <a:latin typeface="Times New Roman"/>
                <a:cs typeface="Times New Roman"/>
              </a:rPr>
              <a:t>Relief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sz="2400" b="1" spc="0" baseline="1811" dirty="0" smtClean="0">
                <a:latin typeface="Times New Roman"/>
                <a:cs typeface="Times New Roman"/>
              </a:rPr>
              <a:t>Found</a:t>
            </a:r>
            <a:r>
              <a:rPr sz="2400" b="1" spc="9" baseline="1811" dirty="0" smtClean="0">
                <a:latin typeface="Times New Roman"/>
                <a:cs typeface="Times New Roman"/>
              </a:rPr>
              <a:t>a</a:t>
            </a:r>
            <a:r>
              <a:rPr sz="2400" b="1" spc="0" baseline="1811" dirty="0" smtClean="0">
                <a:latin typeface="Times New Roman"/>
                <a:cs typeface="Times New Roman"/>
              </a:rPr>
              <a:t>tion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33056" y="1939620"/>
            <a:ext cx="1172178" cy="286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40"/>
              </a:lnSpc>
              <a:spcBef>
                <a:spcPts val="57"/>
              </a:spcBef>
            </a:pPr>
            <a:r>
              <a:rPr lang="en-GB" sz="1425" spc="-27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If paid </a:t>
            </a:r>
            <a:r>
              <a:rPr sz="1425" spc="-27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a</a:t>
            </a:r>
            <a:r>
              <a:rPr sz="1425" spc="-15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f</a:t>
            </a:r>
            <a:r>
              <a:rPr sz="1425" spc="-11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t</a:t>
            </a:r>
            <a:r>
              <a:rPr sz="1425" spc="-27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e</a:t>
            </a:r>
            <a:r>
              <a:rPr sz="1425" spc="-18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r</a:t>
            </a:r>
            <a:r>
              <a:rPr sz="1425" spc="-33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lang="en-GB" sz="1425" spc="-33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30</a:t>
            </a:r>
            <a:r>
              <a:rPr lang="en-GB" sz="1425" spc="-33" baseline="300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th</a:t>
            </a:r>
            <a:r>
              <a:rPr lang="en-GB" sz="1425" spc="-33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April</a:t>
            </a:r>
            <a:endParaRPr sz="950" dirty="0">
              <a:solidFill>
                <a:schemeClr val="bg1"/>
              </a:solidFill>
              <a:latin typeface="Arial Unicode MS"/>
              <a:cs typeface="Arial Unicode MS"/>
            </a:endParaRPr>
          </a:p>
          <a:p>
            <a:pPr marL="179939" marR="188294" algn="ctr">
              <a:lnSpc>
                <a:spcPts val="1080"/>
              </a:lnSpc>
            </a:pPr>
            <a:r>
              <a:rPr sz="1600" b="1" spc="-26" baseline="2025" dirty="0" smtClean="0">
                <a:solidFill>
                  <a:schemeClr val="bg1"/>
                </a:solidFill>
                <a:latin typeface="Arial Unicode MS"/>
                <a:cs typeface="Arial Unicode MS"/>
              </a:rPr>
              <a:t>£500</a:t>
            </a:r>
            <a:endParaRPr sz="1600" b="1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45658" y="1968500"/>
            <a:ext cx="3380230" cy="7603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15" algn="ctr">
              <a:lnSpc>
                <a:spcPts val="1019"/>
              </a:lnSpc>
              <a:spcBef>
                <a:spcPts val="51"/>
              </a:spcBef>
            </a:pPr>
            <a:r>
              <a:rPr sz="1100" b="1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h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20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lang="pt-BR"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lang="pt-BR"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v</a:t>
            </a:r>
            <a:r>
              <a:rPr lang="pt-BR" sz="1100" b="1" spc="-16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sz="1100" b="1" spc="23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u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pt-BR"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</a:p>
          <a:p>
            <a:pPr marL="12700" marR="7015" algn="ctr">
              <a:lnSpc>
                <a:spcPts val="1019"/>
              </a:lnSpc>
              <a:spcBef>
                <a:spcPts val="51"/>
              </a:spcBef>
            </a:pPr>
            <a:r>
              <a:rPr sz="1100" b="1" spc="0" dirty="0" err="1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19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f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22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GB" sz="1100" b="1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f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en-GB" sz="1100" b="1" spc="0" dirty="0" smtClean="0">
                <a:latin typeface="Century Gothic" panose="020B0502020202020204" pitchFamily="34" charset="0"/>
                <a:cs typeface="Arial" pitchFamily="34" charset="0"/>
              </a:rPr>
              <a:t> treating Pain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  </a:t>
            </a:r>
            <a:r>
              <a:rPr sz="1100" b="1" spc="6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endParaRPr lang="en-GB" sz="1100" b="1" spc="69" dirty="0" smtClean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7015" algn="ctr">
              <a:lnSpc>
                <a:spcPts val="1019"/>
              </a:lnSpc>
              <a:spcBef>
                <a:spcPts val="51"/>
              </a:spcBef>
            </a:pP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 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en-GB" sz="1100" b="1" spc="0" dirty="0" smtClean="0">
                <a:latin typeface="Century Gothic" panose="020B0502020202020204" pitchFamily="34" charset="0"/>
                <a:cs typeface="Arial" pitchFamily="34" charset="0"/>
              </a:rPr>
              <a:t>  </a:t>
            </a:r>
            <a:r>
              <a:rPr sz="1100" b="1" dirty="0" smtClean="0">
                <a:latin typeface="Century Gothic" panose="020B0502020202020204" pitchFamily="34" charset="0"/>
                <a:cs typeface="Arial" pitchFamily="34" charset="0"/>
              </a:rPr>
              <a:t>f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u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h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20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v</a:t>
            </a:r>
            <a:r>
              <a:rPr sz="1100" b="1" spc="-16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sz="1100" b="1" spc="22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endParaRPr lang="en-GB" sz="1100" b="1" spc="220" dirty="0" smtClean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7015" algn="ctr">
              <a:lnSpc>
                <a:spcPts val="1019"/>
              </a:lnSpc>
              <a:spcBef>
                <a:spcPts val="51"/>
              </a:spcBef>
            </a:pP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k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err="1" smtClean="0">
                <a:latin typeface="Century Gothic" panose="020B0502020202020204" pitchFamily="34" charset="0"/>
                <a:cs typeface="Arial" pitchFamily="34" charset="0"/>
              </a:rPr>
              <a:t>ls</a:t>
            </a:r>
            <a:r>
              <a:rPr sz="1100" b="1" spc="21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GB" sz="1100" b="1" dirty="0" smtClean="0">
                <a:latin typeface="Century Gothic" panose="020B0502020202020204" pitchFamily="34" charset="0"/>
                <a:cs typeface="Arial" pitchFamily="34" charset="0"/>
              </a:rPr>
              <a:t>in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g  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d </a:t>
            </a:r>
            <a:r>
              <a:rPr lang="en-GB" sz="1100" b="1" spc="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x</a:t>
            </a:r>
            <a:r>
              <a:rPr sz="1100" b="1" spc="19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endParaRPr lang="en-GB" sz="1100" b="1" spc="195" dirty="0" smtClean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7015" algn="ctr">
              <a:lnSpc>
                <a:spcPts val="1019"/>
              </a:lnSpc>
              <a:spcBef>
                <a:spcPts val="51"/>
              </a:spcBef>
            </a:pP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h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sz="1100" b="1" spc="22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20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sz="1100" b="1" spc="-15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sz="1100" b="1" spc="-15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sz="1100" b="1" spc="0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endParaRPr lang="en-GB" sz="1100" b="1" spc="0" dirty="0" smtClean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7015" algn="just">
              <a:lnSpc>
                <a:spcPts val="1019"/>
              </a:lnSpc>
              <a:spcBef>
                <a:spcPts val="51"/>
              </a:spcBef>
            </a:pPr>
            <a:endParaRPr lang="en-GB" sz="800" b="1" dirty="0" smtClean="0">
              <a:latin typeface="Arial" pitchFamily="34" charset="0"/>
              <a:cs typeface="Arial" pitchFamily="34" charset="0"/>
            </a:endParaRPr>
          </a:p>
          <a:p>
            <a:pPr marL="12700" marR="7015" algn="ctr">
              <a:lnSpc>
                <a:spcPts val="1019"/>
              </a:lnSpc>
              <a:spcBef>
                <a:spcPts val="51"/>
              </a:spcBef>
            </a:pP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Limited only to 30 participants</a:t>
            </a:r>
            <a:endParaRPr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" y="3211450"/>
            <a:ext cx="6648401" cy="1728850"/>
          </a:xfrm>
          <a:prstGeom prst="rect">
            <a:avLst/>
          </a:prstGeom>
        </p:spPr>
        <p:txBody>
          <a:bodyPr wrap="square" lIns="0" tIns="0" rIns="0" bIns="0" rtlCol="0">
            <a:normAutofit/>
          </a:bodyPr>
          <a:lstStyle/>
          <a:p>
            <a:pPr marL="12700" algn="ctr">
              <a:lnSpc>
                <a:spcPts val="3155"/>
              </a:lnSpc>
              <a:spcBef>
                <a:spcPts val="157"/>
              </a:spcBef>
            </a:pPr>
            <a:r>
              <a:rPr lang="en-GB" sz="4400" b="1" spc="0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Liverpool Course On</a:t>
            </a:r>
            <a:r>
              <a:rPr lang="en-GB" sz="4400" b="1" spc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400" b="1" spc="0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Cl</a:t>
            </a:r>
            <a:r>
              <a:rPr sz="4400" b="1" spc="-14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sz="4400" b="1" spc="0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ni</a:t>
            </a:r>
            <a:r>
              <a:rPr sz="4400" b="1" spc="-14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sz="4400" b="1" spc="0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al</a:t>
            </a:r>
            <a:endParaRPr lang="en-GB" sz="4400" b="1" spc="0" baseline="273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12700" algn="ctr">
              <a:lnSpc>
                <a:spcPts val="3155"/>
              </a:lnSpc>
              <a:spcBef>
                <a:spcPts val="157"/>
              </a:spcBef>
            </a:pPr>
            <a:r>
              <a:rPr lang="en-GB" sz="4400" b="1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Management of Chronic Pain</a:t>
            </a:r>
          </a:p>
          <a:p>
            <a:pPr marL="12700" algn="ctr">
              <a:lnSpc>
                <a:spcPts val="3155"/>
              </a:lnSpc>
              <a:spcBef>
                <a:spcPts val="157"/>
              </a:spcBef>
            </a:pPr>
            <a:r>
              <a:rPr lang="en-GB" sz="4400" b="1" spc="0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“A Practical Approach” </a:t>
            </a:r>
          </a:p>
          <a:p>
            <a:r>
              <a:rPr lang="en-GB" sz="2400" b="1" dirty="0" smtClean="0">
                <a:solidFill>
                  <a:schemeClr val="bg1"/>
                </a:solidFill>
              </a:rPr>
              <a:t>                              </a:t>
            </a:r>
            <a:r>
              <a:rPr lang="en-GB" sz="2400" b="1" dirty="0" smtClean="0">
                <a:solidFill>
                  <a:schemeClr val="bg1"/>
                </a:solidFill>
              </a:rPr>
              <a:t>6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2400" b="1" dirty="0" smtClean="0">
                <a:solidFill>
                  <a:schemeClr val="bg1"/>
                </a:solidFill>
              </a:rPr>
              <a:t> to 8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2400" b="1" dirty="0" smtClean="0">
                <a:solidFill>
                  <a:schemeClr val="bg1"/>
                </a:solidFill>
              </a:rPr>
              <a:t>  </a:t>
            </a:r>
            <a:r>
              <a:rPr lang="en-GB" sz="2400" b="1" smtClean="0">
                <a:solidFill>
                  <a:schemeClr val="bg1"/>
                </a:solidFill>
              </a:rPr>
              <a:t>July </a:t>
            </a:r>
            <a:r>
              <a:rPr lang="en-GB" sz="2400" b="1" smtClean="0">
                <a:solidFill>
                  <a:schemeClr val="bg1"/>
                </a:solidFill>
              </a:rPr>
              <a:t>2017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0348" y="7155181"/>
            <a:ext cx="4376902" cy="909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W</a:t>
            </a:r>
            <a:r>
              <a:rPr sz="1200" b="1" spc="-22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203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u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l</a:t>
            </a:r>
            <a:r>
              <a:rPr sz="1200" b="1" spc="-234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1200" b="1" spc="238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1200" b="1" spc="-239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:</a:t>
            </a:r>
            <a:r>
              <a:rPr lang="en-GB" sz="1200" b="1" spc="0" dirty="0" smtClean="0">
                <a:solidFill>
                  <a:srgbClr val="4F1818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54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1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,</a:t>
            </a:r>
            <a:r>
              <a:rPr sz="1200" b="1" spc="25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u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u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g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25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y</a:t>
            </a:r>
            <a:r>
              <a:rPr sz="1200" b="1" spc="20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d</a:t>
            </a:r>
            <a:endParaRPr sz="1200" dirty="0">
              <a:latin typeface="Century Gothic" panose="020B0502020202020204" pitchFamily="34" charset="0"/>
              <a:cs typeface="Arial"/>
            </a:endParaRPr>
          </a:p>
          <a:p>
            <a:pPr marL="12700" marR="22860">
              <a:lnSpc>
                <a:spcPct val="95825"/>
              </a:lnSpc>
            </a:pPr>
            <a:r>
              <a:rPr sz="1200" b="1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19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34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.</a:t>
            </a:r>
            <a:r>
              <a:rPr sz="1200" b="1" spc="20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20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u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l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,</a:t>
            </a:r>
            <a:r>
              <a:rPr sz="1200" b="1" spc="25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G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19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w</a:t>
            </a:r>
            <a:r>
              <a:rPr sz="1200" b="1" spc="-20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20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l</a:t>
            </a:r>
            <a:endParaRPr sz="1200" dirty="0">
              <a:latin typeface="Century Gothic" panose="020B0502020202020204" pitchFamily="34" charset="0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60"/>
              </a:spcBef>
            </a:pPr>
            <a:r>
              <a:rPr sz="1200" b="1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19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20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20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M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d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,</a:t>
            </a:r>
            <a:r>
              <a:rPr sz="1200" b="1" spc="19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54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d</a:t>
            </a:r>
            <a:r>
              <a:rPr sz="1200" b="1" spc="-22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75" dirty="0" smtClean="0">
                <a:latin typeface="Century Gothic" panose="020B0502020202020204" pitchFamily="34" charset="0"/>
                <a:cs typeface="Arial"/>
              </a:rPr>
              <a:t>v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d</a:t>
            </a:r>
            <a:r>
              <a:rPr sz="1200" b="1" spc="24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u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endParaRPr sz="1200" dirty="0">
              <a:latin typeface="Century Gothic" panose="020B0502020202020204" pitchFamily="34" charset="0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60"/>
              </a:spcBef>
            </a:pPr>
            <a:r>
              <a:rPr sz="1200" b="1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20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d</a:t>
            </a:r>
            <a:r>
              <a:rPr sz="1200" b="1" spc="21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21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64" dirty="0" smtClean="0">
                <a:latin typeface="Century Gothic" panose="020B0502020202020204" pitchFamily="34" charset="0"/>
                <a:cs typeface="Arial"/>
              </a:rPr>
              <a:t>y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2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2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24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w</a:t>
            </a:r>
            <a:r>
              <a:rPr sz="1200" b="1" spc="-20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h</a:t>
            </a:r>
            <a:endParaRPr sz="1200" dirty="0">
              <a:latin typeface="Century Gothic" panose="020B0502020202020204" pitchFamily="34" charset="0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60"/>
              </a:spcBef>
            </a:pPr>
            <a:r>
              <a:rPr sz="1200" b="1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l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18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s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21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20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m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g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m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e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t</a:t>
            </a:r>
            <a:r>
              <a:rPr sz="1200" b="1" spc="21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f</a:t>
            </a:r>
            <a:r>
              <a:rPr sz="1200" b="1" spc="213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h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r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o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c</a:t>
            </a:r>
            <a:r>
              <a:rPr sz="1200" b="1" spc="218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p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a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i</a:t>
            </a:r>
            <a:r>
              <a:rPr sz="1200" b="1" spc="-234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n</a:t>
            </a:r>
            <a:r>
              <a:rPr sz="1200" b="1" spc="-239" dirty="0" smtClean="0">
                <a:latin typeface="Century Gothic" panose="020B0502020202020204" pitchFamily="34" charset="0"/>
                <a:cs typeface="Arial"/>
              </a:rPr>
              <a:t> </a:t>
            </a:r>
            <a:r>
              <a:rPr sz="1200" b="1" spc="0" dirty="0" smtClean="0">
                <a:latin typeface="Century Gothic" panose="020B0502020202020204" pitchFamily="34" charset="0"/>
                <a:cs typeface="Arial"/>
              </a:rPr>
              <a:t>.</a:t>
            </a:r>
            <a:endParaRPr sz="1200" dirty="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5250" y="8140700"/>
            <a:ext cx="4655009" cy="1516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34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Cont</a:t>
            </a:r>
            <a:r>
              <a:rPr sz="1000" spc="29" dirty="0" smtClean="0">
                <a:latin typeface="Arial Rounded MT Bold"/>
                <a:cs typeface="Arial Rounded MT Bold"/>
              </a:rPr>
              <a:t>ac</a:t>
            </a:r>
            <a:r>
              <a:rPr sz="1000" spc="34" dirty="0" smtClean="0">
                <a:latin typeface="Arial Rounded MT Bold"/>
                <a:cs typeface="Arial Rounded MT Bold"/>
              </a:rPr>
              <a:t>t</a:t>
            </a:r>
            <a:r>
              <a:rPr sz="1000" spc="0" dirty="0" smtClean="0">
                <a:latin typeface="Arial Rounded MT Bold"/>
                <a:cs typeface="Arial Rounded MT Bold"/>
              </a:rPr>
              <a:t>:</a:t>
            </a:r>
            <a:endParaRPr lang="en-GB" sz="1000" spc="0" dirty="0" smtClean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29" dirty="0" smtClean="0">
                <a:latin typeface="Arial Rounded MT Bold"/>
                <a:cs typeface="Arial Rounded MT Bold"/>
              </a:rPr>
              <a:t> </a:t>
            </a:r>
            <a:r>
              <a:rPr sz="1000" spc="29" dirty="0" smtClean="0">
                <a:latin typeface="Arial Rounded MT Bold"/>
                <a:cs typeface="Arial Rounded MT Bold"/>
              </a:rPr>
              <a:t>M</a:t>
            </a:r>
            <a:r>
              <a:rPr sz="1000" spc="39" dirty="0" smtClean="0">
                <a:latin typeface="Arial Rounded MT Bold"/>
                <a:cs typeface="Arial Rounded MT Bold"/>
              </a:rPr>
              <a:t>rs</a:t>
            </a:r>
            <a:r>
              <a:rPr sz="1000" spc="0" dirty="0" smtClean="0">
                <a:latin typeface="Arial Rounded MT Bold"/>
                <a:cs typeface="Arial Rounded MT Bold"/>
              </a:rPr>
              <a:t>.</a:t>
            </a:r>
            <a:r>
              <a:rPr sz="1000" spc="75" dirty="0" smtClean="0">
                <a:latin typeface="Arial Rounded MT Bold"/>
                <a:cs typeface="Arial Rounded MT Bold"/>
              </a:rPr>
              <a:t> </a:t>
            </a:r>
            <a:r>
              <a:rPr sz="1000" spc="29" dirty="0" smtClean="0">
                <a:latin typeface="Arial Rounded MT Bold"/>
                <a:cs typeface="Arial Rounded MT Bold"/>
              </a:rPr>
              <a:t>B</a:t>
            </a:r>
            <a:r>
              <a:rPr sz="1000" spc="39" dirty="0" smtClean="0">
                <a:latin typeface="Arial Rounded MT Bold"/>
                <a:cs typeface="Arial Rounded MT Bold"/>
              </a:rPr>
              <a:t>r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34" dirty="0" smtClean="0">
                <a:latin typeface="Arial Rounded MT Bold"/>
                <a:cs typeface="Arial Rounded MT Bold"/>
              </a:rPr>
              <a:t>nd</a:t>
            </a:r>
            <a:r>
              <a:rPr sz="1000" spc="0" dirty="0" smtClean="0">
                <a:latin typeface="Arial Rounded MT Bold"/>
                <a:cs typeface="Arial Rounded MT Bold"/>
              </a:rPr>
              <a:t>a</a:t>
            </a:r>
            <a:r>
              <a:rPr sz="1000" spc="79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H</a:t>
            </a:r>
            <a:r>
              <a:rPr sz="1000" spc="29" dirty="0" smtClean="0">
                <a:latin typeface="Arial Rounded MT Bold"/>
                <a:cs typeface="Arial Rounded MT Bold"/>
              </a:rPr>
              <a:t>a</a:t>
            </a:r>
            <a:r>
              <a:rPr sz="1000" spc="34" dirty="0" smtClean="0">
                <a:latin typeface="Arial Rounded MT Bold"/>
                <a:cs typeface="Arial Rounded MT Bold"/>
              </a:rPr>
              <a:t>ll</a:t>
            </a:r>
            <a:endParaRPr lang="en-GB" sz="1000" spc="34" dirty="0" smtClean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39" dirty="0" smtClean="0">
                <a:latin typeface="Arial Rounded MT Bold"/>
                <a:cs typeface="Arial Rounded MT Bold"/>
              </a:rPr>
              <a:t> </a:t>
            </a:r>
            <a:r>
              <a:rPr sz="1000" spc="39" dirty="0" smtClean="0">
                <a:latin typeface="Arial Rounded MT Bold"/>
                <a:cs typeface="Arial Rounded MT Bold"/>
              </a:rPr>
              <a:t>P</a:t>
            </a:r>
            <a:r>
              <a:rPr sz="1000" spc="29" dirty="0" smtClean="0">
                <a:latin typeface="Arial Rounded MT Bold"/>
                <a:cs typeface="Arial Rounded MT Bold"/>
              </a:rPr>
              <a:t>a</a:t>
            </a:r>
            <a:r>
              <a:rPr sz="1000" spc="34" dirty="0" smtClean="0">
                <a:latin typeface="Arial Rounded MT Bold"/>
                <a:cs typeface="Arial Rounded MT Bold"/>
              </a:rPr>
              <a:t>i</a:t>
            </a:r>
            <a:r>
              <a:rPr sz="1000" spc="0" dirty="0" smtClean="0">
                <a:latin typeface="Arial Rounded MT Bold"/>
                <a:cs typeface="Arial Rounded MT Bold"/>
              </a:rPr>
              <a:t>n</a:t>
            </a:r>
            <a:r>
              <a:rPr sz="1000" spc="75" dirty="0" smtClean="0">
                <a:latin typeface="Arial Rounded MT Bold"/>
                <a:cs typeface="Arial Rounded MT Bold"/>
              </a:rPr>
              <a:t> </a:t>
            </a:r>
            <a:r>
              <a:rPr sz="1000" spc="29" dirty="0" smtClean="0">
                <a:latin typeface="Arial Rounded MT Bold"/>
                <a:cs typeface="Arial Rounded MT Bold"/>
              </a:rPr>
              <a:t>Re</a:t>
            </a:r>
            <a:r>
              <a:rPr sz="1000" spc="34" dirty="0" smtClean="0">
                <a:latin typeface="Arial Rounded MT Bold"/>
                <a:cs typeface="Arial Rounded MT Bold"/>
              </a:rPr>
              <a:t>li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0" dirty="0" smtClean="0">
                <a:latin typeface="Arial Rounded MT Bold"/>
                <a:cs typeface="Arial Rounded MT Bold"/>
              </a:rPr>
              <a:t>f</a:t>
            </a:r>
            <a:r>
              <a:rPr sz="1000" spc="89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Found</a:t>
            </a:r>
            <a:r>
              <a:rPr sz="1000" spc="29" dirty="0" smtClean="0">
                <a:latin typeface="Arial Rounded MT Bold"/>
                <a:cs typeface="Arial Rounded MT Bold"/>
              </a:rPr>
              <a:t>a</a:t>
            </a:r>
            <a:r>
              <a:rPr sz="1000" spc="34" dirty="0" smtClean="0">
                <a:latin typeface="Arial Rounded MT Bold"/>
                <a:cs typeface="Arial Rounded MT Bold"/>
              </a:rPr>
              <a:t>ti</a:t>
            </a:r>
            <a:r>
              <a:rPr sz="1000" spc="44" dirty="0" smtClean="0">
                <a:latin typeface="Arial Rounded MT Bold"/>
                <a:cs typeface="Arial Rounded MT Bold"/>
              </a:rPr>
              <a:t>o</a:t>
            </a:r>
            <a:r>
              <a:rPr sz="1000" spc="34" dirty="0" smtClean="0">
                <a:latin typeface="Arial Rounded MT Bold"/>
                <a:cs typeface="Arial Rounded MT Bold"/>
              </a:rPr>
              <a:t>n</a:t>
            </a:r>
            <a:endParaRPr lang="en-GB" sz="1000" spc="34" dirty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34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Clini</a:t>
            </a:r>
            <a:r>
              <a:rPr sz="1000" spc="29" dirty="0" smtClean="0">
                <a:latin typeface="Arial Rounded MT Bold"/>
                <a:cs typeface="Arial Rounded MT Bold"/>
              </a:rPr>
              <a:t>ca</a:t>
            </a:r>
            <a:r>
              <a:rPr sz="1000" spc="0" dirty="0" smtClean="0">
                <a:latin typeface="Arial Rounded MT Bold"/>
                <a:cs typeface="Arial Rounded MT Bold"/>
              </a:rPr>
              <a:t>l</a:t>
            </a:r>
            <a:r>
              <a:rPr sz="1000" spc="109" dirty="0" smtClean="0">
                <a:latin typeface="Arial Rounded MT Bold"/>
                <a:cs typeface="Arial Rounded MT Bold"/>
              </a:rPr>
              <a:t> </a:t>
            </a:r>
            <a:r>
              <a:rPr sz="1000" spc="39" dirty="0" smtClean="0">
                <a:latin typeface="Arial Rounded MT Bold"/>
                <a:cs typeface="Arial Rounded MT Bold"/>
              </a:rPr>
              <a:t>S</a:t>
            </a:r>
            <a:r>
              <a:rPr sz="1000" spc="29" dirty="0" smtClean="0">
                <a:latin typeface="Arial Rounded MT Bold"/>
                <a:cs typeface="Arial Rounded MT Bold"/>
              </a:rPr>
              <a:t>c</a:t>
            </a:r>
            <a:r>
              <a:rPr sz="1000" spc="34" dirty="0" smtClean="0">
                <a:latin typeface="Arial Rounded MT Bold"/>
                <a:cs typeface="Arial Rounded MT Bold"/>
              </a:rPr>
              <a:t>i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34" dirty="0" smtClean="0">
                <a:latin typeface="Arial Rounded MT Bold"/>
                <a:cs typeface="Arial Rounded MT Bold"/>
              </a:rPr>
              <a:t>n</a:t>
            </a:r>
            <a:r>
              <a:rPr sz="1000" spc="29" dirty="0" smtClean="0">
                <a:latin typeface="Arial Rounded MT Bold"/>
                <a:cs typeface="Arial Rounded MT Bold"/>
              </a:rPr>
              <a:t>ce</a:t>
            </a:r>
            <a:r>
              <a:rPr sz="1000" spc="0" dirty="0" smtClean="0">
                <a:latin typeface="Arial Rounded MT Bold"/>
                <a:cs typeface="Arial Rounded MT Bold"/>
              </a:rPr>
              <a:t>s</a:t>
            </a:r>
            <a:r>
              <a:rPr sz="1000" spc="100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C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34" dirty="0" smtClean="0">
                <a:latin typeface="Arial Rounded MT Bold"/>
                <a:cs typeface="Arial Rounded MT Bold"/>
              </a:rPr>
              <a:t>nt</a:t>
            </a:r>
            <a:r>
              <a:rPr sz="1000" spc="39" dirty="0" smtClean="0">
                <a:latin typeface="Arial Rounded MT Bold"/>
                <a:cs typeface="Arial Rounded MT Bold"/>
              </a:rPr>
              <a:t>r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0" dirty="0" smtClean="0">
                <a:latin typeface="Arial Rounded MT Bold"/>
                <a:cs typeface="Arial Rounded MT Bold"/>
              </a:rPr>
              <a:t> </a:t>
            </a:r>
            <a:r>
              <a:rPr lang="en-GB" sz="1000" spc="0" dirty="0" smtClean="0">
                <a:latin typeface="Arial Rounded MT Bold"/>
                <a:cs typeface="Arial Rounded MT Bold"/>
              </a:rPr>
              <a:t> </a:t>
            </a: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34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Uni</a:t>
            </a:r>
            <a:r>
              <a:rPr sz="1000" spc="39" dirty="0" smtClean="0">
                <a:latin typeface="Arial Rounded MT Bold"/>
                <a:cs typeface="Arial Rounded MT Bold"/>
              </a:rPr>
              <a:t>v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39" dirty="0" smtClean="0">
                <a:latin typeface="Arial Rounded MT Bold"/>
                <a:cs typeface="Arial Rounded MT Bold"/>
              </a:rPr>
              <a:t>rs</a:t>
            </a:r>
            <a:r>
              <a:rPr sz="1000" spc="34" dirty="0" smtClean="0">
                <a:latin typeface="Arial Rounded MT Bold"/>
                <a:cs typeface="Arial Rounded MT Bold"/>
              </a:rPr>
              <a:t>it</a:t>
            </a:r>
            <a:r>
              <a:rPr sz="1000" spc="0" dirty="0" smtClean="0">
                <a:latin typeface="Arial Rounded MT Bold"/>
                <a:cs typeface="Arial Rounded MT Bold"/>
              </a:rPr>
              <a:t>y</a:t>
            </a:r>
            <a:r>
              <a:rPr lang="en-GB" sz="1000" spc="119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Ho</a:t>
            </a:r>
            <a:r>
              <a:rPr sz="1000" spc="39" dirty="0" smtClean="0">
                <a:latin typeface="Arial Rounded MT Bold"/>
                <a:cs typeface="Arial Rounded MT Bold"/>
              </a:rPr>
              <a:t>s</a:t>
            </a:r>
            <a:r>
              <a:rPr sz="1000" spc="34" dirty="0" smtClean="0">
                <a:latin typeface="Arial Rounded MT Bold"/>
                <a:cs typeface="Arial Rounded MT Bold"/>
              </a:rPr>
              <a:t>pit</a:t>
            </a:r>
            <a:r>
              <a:rPr sz="1000" spc="29" dirty="0" smtClean="0">
                <a:latin typeface="Arial Rounded MT Bold"/>
                <a:cs typeface="Arial Rounded MT Bold"/>
              </a:rPr>
              <a:t>a</a:t>
            </a:r>
            <a:r>
              <a:rPr sz="1000" spc="0" dirty="0" smtClean="0">
                <a:latin typeface="Arial Rounded MT Bold"/>
                <a:cs typeface="Arial Rounded MT Bold"/>
              </a:rPr>
              <a:t>l</a:t>
            </a:r>
            <a:r>
              <a:rPr sz="1000" spc="109" dirty="0" smtClean="0">
                <a:latin typeface="Arial Rounded MT Bold"/>
                <a:cs typeface="Arial Rounded MT Bold"/>
              </a:rPr>
              <a:t> </a:t>
            </a:r>
            <a:r>
              <a:rPr sz="1000" spc="29" dirty="0" smtClean="0">
                <a:latin typeface="Arial Rounded MT Bold"/>
                <a:cs typeface="Arial Rounded MT Bold"/>
              </a:rPr>
              <a:t>A</a:t>
            </a:r>
            <a:r>
              <a:rPr sz="1000" spc="34" dirty="0" smtClean="0">
                <a:latin typeface="Arial Rounded MT Bold"/>
                <a:cs typeface="Arial Rounded MT Bold"/>
              </a:rPr>
              <a:t>int</a:t>
            </a:r>
            <a:r>
              <a:rPr sz="1000" spc="39" dirty="0" smtClean="0">
                <a:latin typeface="Arial Rounded MT Bold"/>
                <a:cs typeface="Arial Rounded MT Bold"/>
              </a:rPr>
              <a:t>r</a:t>
            </a:r>
            <a:r>
              <a:rPr sz="1000" spc="29" dirty="0" smtClean="0">
                <a:latin typeface="Arial Rounded MT Bold"/>
                <a:cs typeface="Arial Rounded MT Bold"/>
              </a:rPr>
              <a:t>ee</a:t>
            </a:r>
            <a:endParaRPr lang="en-GB" sz="1000" spc="29" dirty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34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Li</a:t>
            </a:r>
            <a:r>
              <a:rPr sz="1000" spc="39" dirty="0" smtClean="0">
                <a:latin typeface="Arial Rounded MT Bold"/>
                <a:cs typeface="Arial Rounded MT Bold"/>
              </a:rPr>
              <a:t>v</a:t>
            </a:r>
            <a:r>
              <a:rPr sz="1000" spc="29" dirty="0" smtClean="0">
                <a:latin typeface="Arial Rounded MT Bold"/>
                <a:cs typeface="Arial Rounded MT Bold"/>
              </a:rPr>
              <a:t>e</a:t>
            </a:r>
            <a:r>
              <a:rPr sz="1000" spc="39" dirty="0" smtClean="0">
                <a:latin typeface="Arial Rounded MT Bold"/>
                <a:cs typeface="Arial Rounded MT Bold"/>
              </a:rPr>
              <a:t>r</a:t>
            </a:r>
            <a:r>
              <a:rPr sz="1000" spc="34" dirty="0" smtClean="0">
                <a:latin typeface="Arial Rounded MT Bold"/>
                <a:cs typeface="Arial Rounded MT Bold"/>
              </a:rPr>
              <a:t>poo</a:t>
            </a:r>
            <a:r>
              <a:rPr sz="1000" spc="0" dirty="0" smtClean="0">
                <a:latin typeface="Arial Rounded MT Bold"/>
                <a:cs typeface="Arial Rounded MT Bold"/>
              </a:rPr>
              <a:t>l</a:t>
            </a:r>
            <a:r>
              <a:rPr sz="1000" spc="119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L</a:t>
            </a:r>
            <a:r>
              <a:rPr sz="1000" spc="0" dirty="0" smtClean="0">
                <a:latin typeface="Arial Rounded MT Bold"/>
                <a:cs typeface="Arial Rounded MT Bold"/>
              </a:rPr>
              <a:t>9</a:t>
            </a:r>
            <a:r>
              <a:rPr sz="1000" spc="79" dirty="0" smtClean="0">
                <a:latin typeface="Arial Rounded MT Bold"/>
                <a:cs typeface="Arial Rounded MT Bold"/>
              </a:rPr>
              <a:t> </a:t>
            </a:r>
            <a:r>
              <a:rPr sz="1000" spc="29" dirty="0" smtClean="0">
                <a:latin typeface="Arial Rounded MT Bold"/>
                <a:cs typeface="Arial Rounded MT Bold"/>
              </a:rPr>
              <a:t>7A</a:t>
            </a:r>
            <a:r>
              <a:rPr sz="1000" spc="34" dirty="0" smtClean="0">
                <a:latin typeface="Arial Rounded MT Bold"/>
                <a:cs typeface="Arial Rounded MT Bold"/>
              </a:rPr>
              <a:t>L</a:t>
            </a:r>
            <a:r>
              <a:rPr lang="en-GB" sz="1000" spc="34" dirty="0" smtClean="0">
                <a:latin typeface="Arial Rounded MT Bold"/>
                <a:cs typeface="Arial Rounded MT Bold"/>
              </a:rPr>
              <a:t>			</a:t>
            </a:r>
            <a:endParaRPr lang="en-GB" sz="1000" dirty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r>
              <a:rPr lang="en-GB" sz="1000" spc="34" dirty="0" smtClean="0">
                <a:latin typeface="Arial Rounded MT Bold"/>
                <a:cs typeface="Arial Rounded MT Bold"/>
              </a:rPr>
              <a:t> </a:t>
            </a:r>
            <a:r>
              <a:rPr sz="1000" spc="34" dirty="0" smtClean="0">
                <a:latin typeface="Arial Rounded MT Bold"/>
                <a:cs typeface="Arial Rounded MT Bold"/>
              </a:rPr>
              <a:t>U</a:t>
            </a:r>
            <a:r>
              <a:rPr sz="1000" spc="0" dirty="0" smtClean="0">
                <a:latin typeface="Arial Rounded MT Bold"/>
                <a:cs typeface="Arial Rounded MT Bold"/>
              </a:rPr>
              <a:t>K</a:t>
            </a:r>
            <a:r>
              <a:rPr lang="en-GB" sz="1000" spc="0" dirty="0" smtClean="0">
                <a:latin typeface="Arial Rounded MT Bold"/>
                <a:cs typeface="Arial Rounded MT Bold"/>
              </a:rPr>
              <a:t> </a:t>
            </a:r>
            <a:r>
              <a:rPr lang="en-GB" sz="1000" spc="34" dirty="0">
                <a:latin typeface="Arial Rounded MT Bold"/>
                <a:cs typeface="Arial Rounded MT Bold"/>
              </a:rPr>
              <a:t>Tel</a:t>
            </a:r>
            <a:r>
              <a:rPr lang="en-GB" sz="1000" dirty="0">
                <a:latin typeface="Arial Rounded MT Bold"/>
                <a:cs typeface="Arial Rounded MT Bold"/>
              </a:rPr>
              <a:t>:</a:t>
            </a:r>
            <a:r>
              <a:rPr lang="en-GB" sz="1000" spc="75" dirty="0">
                <a:latin typeface="Arial Rounded MT Bold"/>
                <a:cs typeface="Arial Rounded MT Bold"/>
              </a:rPr>
              <a:t> </a:t>
            </a:r>
            <a:r>
              <a:rPr lang="en-GB" sz="1000" spc="29" dirty="0">
                <a:latin typeface="Arial Rounded MT Bold"/>
                <a:cs typeface="Arial Rounded MT Bold"/>
              </a:rPr>
              <a:t>015</a:t>
            </a:r>
            <a:r>
              <a:rPr lang="en-GB" sz="1000" dirty="0">
                <a:latin typeface="Arial Rounded MT Bold"/>
                <a:cs typeface="Arial Rounded MT Bold"/>
              </a:rPr>
              <a:t>1</a:t>
            </a:r>
            <a:r>
              <a:rPr lang="en-GB" sz="1000" spc="89" dirty="0">
                <a:latin typeface="Arial Rounded MT Bold"/>
                <a:cs typeface="Arial Rounded MT Bold"/>
              </a:rPr>
              <a:t> </a:t>
            </a:r>
            <a:r>
              <a:rPr lang="en-GB" sz="1000" spc="29" dirty="0">
                <a:latin typeface="Arial Rounded MT Bold"/>
                <a:cs typeface="Arial Rounded MT Bold"/>
              </a:rPr>
              <a:t>52</a:t>
            </a:r>
            <a:r>
              <a:rPr lang="en-GB" sz="1000" dirty="0">
                <a:latin typeface="Arial Rounded MT Bold"/>
                <a:cs typeface="Arial Rounded MT Bold"/>
              </a:rPr>
              <a:t>9</a:t>
            </a:r>
            <a:r>
              <a:rPr lang="en-GB" sz="1000" spc="89" dirty="0">
                <a:latin typeface="Arial Rounded MT Bold"/>
                <a:cs typeface="Arial Rounded MT Bold"/>
              </a:rPr>
              <a:t> </a:t>
            </a:r>
            <a:r>
              <a:rPr lang="en-GB" sz="1000" spc="29" dirty="0" smtClean="0">
                <a:latin typeface="Arial Rounded MT Bold"/>
                <a:cs typeface="Arial Rounded MT Bold"/>
              </a:rPr>
              <a:t>582</a:t>
            </a:r>
            <a:r>
              <a:rPr lang="en-GB" sz="1000" dirty="0" smtClean="0">
                <a:latin typeface="Arial Rounded MT Bold"/>
                <a:cs typeface="Arial Rounded MT Bold"/>
              </a:rPr>
              <a:t>2			</a:t>
            </a:r>
            <a:endParaRPr lang="en-GB" sz="1000" spc="0" dirty="0" smtClean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000"/>
              </a:lnSpc>
              <a:spcBef>
                <a:spcPts val="59"/>
              </a:spcBef>
            </a:pP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b</a:t>
            </a:r>
            <a:r>
              <a:rPr lang="en-GB" sz="1000" spc="39" dirty="0" smtClean="0">
                <a:latin typeface="Arial Rounded MT Bold"/>
                <a:cs typeface="Arial Rounded MT Bold"/>
                <a:hlinkClick r:id="rId9"/>
              </a:rPr>
              <a:t>.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h</a:t>
            </a:r>
            <a:r>
              <a:rPr lang="en-GB" sz="1000" spc="29" dirty="0" smtClean="0">
                <a:latin typeface="Arial Rounded MT Bold"/>
                <a:cs typeface="Arial Rounded MT Bold"/>
                <a:hlinkClick r:id="rId9"/>
              </a:rPr>
              <a:t>a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ll@p</a:t>
            </a:r>
            <a:r>
              <a:rPr lang="en-GB" sz="1000" spc="29" dirty="0" smtClean="0">
                <a:latin typeface="Arial Rounded MT Bold"/>
                <a:cs typeface="Arial Rounded MT Bold"/>
                <a:hlinkClick r:id="rId9"/>
              </a:rPr>
              <a:t>a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in</a:t>
            </a:r>
            <a:r>
              <a:rPr lang="en-GB" sz="1000" spc="39" dirty="0" smtClean="0">
                <a:latin typeface="Arial Rounded MT Bold"/>
                <a:cs typeface="Arial Rounded MT Bold"/>
                <a:hlinkClick r:id="rId9"/>
              </a:rPr>
              <a:t>r</a:t>
            </a:r>
            <a:r>
              <a:rPr lang="en-GB" sz="1000" spc="29" dirty="0" smtClean="0">
                <a:latin typeface="Arial Rounded MT Bold"/>
                <a:cs typeface="Arial Rounded MT Bold"/>
                <a:hlinkClick r:id="rId9"/>
              </a:rPr>
              <a:t>e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li</a:t>
            </a:r>
            <a:r>
              <a:rPr lang="en-GB" sz="1000" spc="44" dirty="0" smtClean="0">
                <a:latin typeface="Arial Rounded MT Bold"/>
                <a:cs typeface="Arial Rounded MT Bold"/>
                <a:hlinkClick r:id="rId9"/>
              </a:rPr>
              <a:t>e</a:t>
            </a:r>
            <a:r>
              <a:rPr lang="en-GB" sz="1000" spc="29" dirty="0" smtClean="0">
                <a:latin typeface="Arial Rounded MT Bold"/>
                <a:cs typeface="Arial Rounded MT Bold"/>
                <a:hlinkClick r:id="rId9"/>
              </a:rPr>
              <a:t>f</a:t>
            </a:r>
            <a:r>
              <a:rPr lang="en-GB" sz="1000" spc="44" dirty="0" smtClean="0">
                <a:latin typeface="Arial Rounded MT Bold"/>
                <a:cs typeface="Arial Rounded MT Bold"/>
                <a:hlinkClick r:id="rId9"/>
              </a:rPr>
              <a:t>f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o</a:t>
            </a:r>
            <a:r>
              <a:rPr lang="en-GB" sz="1000" spc="44" dirty="0" smtClean="0">
                <a:latin typeface="Arial Rounded MT Bold"/>
                <a:cs typeface="Arial Rounded MT Bold"/>
                <a:hlinkClick r:id="rId9"/>
              </a:rPr>
              <a:t>u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n</a:t>
            </a:r>
            <a:r>
              <a:rPr lang="en-GB" sz="1000" spc="44" dirty="0" smtClean="0">
                <a:latin typeface="Arial Rounded MT Bold"/>
                <a:cs typeface="Arial Rounded MT Bold"/>
                <a:hlinkClick r:id="rId9"/>
              </a:rPr>
              <a:t>d</a:t>
            </a:r>
            <a:r>
              <a:rPr lang="en-GB" sz="1000" spc="29" dirty="0" smtClean="0">
                <a:latin typeface="Arial Rounded MT Bold"/>
                <a:cs typeface="Arial Rounded MT Bold"/>
                <a:hlinkClick r:id="rId9"/>
              </a:rPr>
              <a:t>a</a:t>
            </a:r>
            <a:r>
              <a:rPr lang="en-GB" sz="1000" spc="44" dirty="0" smtClean="0">
                <a:latin typeface="Arial Rounded MT Bold"/>
                <a:cs typeface="Arial Rounded MT Bold"/>
                <a:hlinkClick r:id="rId9"/>
              </a:rPr>
              <a:t>t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ion</a:t>
            </a:r>
            <a:r>
              <a:rPr lang="en-GB" sz="1000" spc="39" dirty="0" smtClean="0">
                <a:latin typeface="Arial Rounded MT Bold"/>
                <a:cs typeface="Arial Rounded MT Bold"/>
                <a:hlinkClick r:id="rId9"/>
              </a:rPr>
              <a:t>.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o</a:t>
            </a:r>
            <a:r>
              <a:rPr lang="en-GB" sz="1000" spc="54" dirty="0" smtClean="0">
                <a:latin typeface="Arial Rounded MT Bold"/>
                <a:cs typeface="Arial Rounded MT Bold"/>
                <a:hlinkClick r:id="rId9"/>
              </a:rPr>
              <a:t>r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g</a:t>
            </a:r>
            <a:r>
              <a:rPr lang="en-GB" sz="1000" spc="39" dirty="0" smtClean="0">
                <a:latin typeface="Arial Rounded MT Bold"/>
                <a:cs typeface="Arial Rounded MT Bold"/>
                <a:hlinkClick r:id="rId9"/>
              </a:rPr>
              <a:t>.</a:t>
            </a:r>
            <a:r>
              <a:rPr lang="en-GB" sz="1000" spc="34" dirty="0" smtClean="0">
                <a:latin typeface="Arial Rounded MT Bold"/>
                <a:cs typeface="Arial Rounded MT Bold"/>
                <a:hlinkClick r:id="rId9"/>
              </a:rPr>
              <a:t>u</a:t>
            </a:r>
            <a:r>
              <a:rPr lang="en-GB" sz="1000" dirty="0" smtClean="0">
                <a:latin typeface="Arial Rounded MT Bold"/>
                <a:cs typeface="Arial Rounded MT Bold"/>
                <a:hlinkClick r:id="rId9"/>
              </a:rPr>
              <a:t>k</a:t>
            </a:r>
            <a:r>
              <a:rPr lang="en-GB" sz="1000" dirty="0" smtClean="0">
                <a:latin typeface="Arial Rounded MT Bold"/>
                <a:cs typeface="Arial Rounded MT Bold"/>
              </a:rPr>
              <a:t>                                             </a:t>
            </a:r>
            <a:r>
              <a:rPr lang="en-GB" sz="1600" b="1" spc="34" dirty="0" smtClean="0">
                <a:latin typeface="Arial Rounded MT Bold"/>
                <a:cs typeface="Arial Rounded MT Bold"/>
              </a:rPr>
              <a:t>R</a:t>
            </a:r>
            <a:r>
              <a:rPr lang="en-GB" sz="1000" spc="34" dirty="0" smtClean="0">
                <a:latin typeface="Arial Rounded MT Bold"/>
                <a:cs typeface="Arial Rounded MT Bold"/>
              </a:rPr>
              <a:t>evalidation</a:t>
            </a:r>
            <a:endParaRPr lang="en-GB" sz="1000" dirty="0" smtClean="0">
              <a:latin typeface="Arial Rounded MT Bold"/>
              <a:cs typeface="Arial Rounded MT Bold"/>
            </a:endParaRPr>
          </a:p>
          <a:p>
            <a:pPr marL="12700" marR="10447">
              <a:lnSpc>
                <a:spcPts val="1000"/>
              </a:lnSpc>
              <a:spcBef>
                <a:spcPts val="59"/>
              </a:spcBef>
            </a:pPr>
            <a:r>
              <a:rPr lang="en-GB" sz="1000" dirty="0" smtClean="0">
                <a:latin typeface="Arial Rounded MT Bold"/>
                <a:cs typeface="Arial Rounded MT Bold"/>
              </a:rPr>
              <a:t>Register Online at </a:t>
            </a:r>
            <a:r>
              <a:rPr lang="en-GB" sz="1000" dirty="0" smtClean="0">
                <a:latin typeface="Arial Rounded MT Bold"/>
                <a:cs typeface="Arial Rounded MT Bold"/>
                <a:hlinkClick r:id="rId10"/>
              </a:rPr>
              <a:t>www.painrelieffoundation.org.uk</a:t>
            </a:r>
            <a:r>
              <a:rPr lang="en-GB" sz="1000" dirty="0" smtClean="0">
                <a:latin typeface="Arial Rounded MT Bold"/>
                <a:cs typeface="Arial Rounded MT Bold"/>
              </a:rPr>
              <a:t>                   </a:t>
            </a:r>
            <a:r>
              <a:rPr lang="en-GB" sz="600" dirty="0" smtClean="0">
                <a:latin typeface="Arial Rounded MT Bold"/>
                <a:cs typeface="Arial Rounded MT Bold"/>
              </a:rPr>
              <a:t>FOR </a:t>
            </a:r>
            <a:r>
              <a:rPr lang="en-GB" sz="600" dirty="0">
                <a:latin typeface="Arial Rounded MT Bold"/>
                <a:cs typeface="Arial Rounded MT Bold"/>
              </a:rPr>
              <a:t>ANAESTHETISTS</a:t>
            </a: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endParaRPr lang="en-GB" sz="1050" spc="0" dirty="0" smtClean="0">
              <a:solidFill>
                <a:srgbClr val="4F1818"/>
              </a:solidFill>
              <a:latin typeface="Arial Rounded MT Bold"/>
              <a:cs typeface="Arial Rounded MT Bold"/>
            </a:endParaRPr>
          </a:p>
          <a:p>
            <a:pPr marL="12700" marR="10447">
              <a:lnSpc>
                <a:spcPts val="1185"/>
              </a:lnSpc>
              <a:spcBef>
                <a:spcPts val="59"/>
              </a:spcBef>
            </a:pPr>
            <a:endParaRPr sz="1050" dirty="0">
              <a:latin typeface="Arial Rounded MT Bold"/>
              <a:cs typeface="Arial Rounded MT Bol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64101" y="8464550"/>
            <a:ext cx="1155423" cy="685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9" marR="3426" indent="-2118" algn="ctr">
              <a:lnSpc>
                <a:spcPct val="100041"/>
              </a:lnSpc>
              <a:spcBef>
                <a:spcPts val="5"/>
              </a:spcBef>
            </a:pPr>
            <a:r>
              <a:rPr sz="1200" b="1" spc="0" dirty="0" smtClean="0">
                <a:solidFill>
                  <a:schemeClr val="bg1"/>
                </a:solidFill>
                <a:latin typeface="Times New Roman"/>
                <a:cs typeface="Times New Roman"/>
              </a:rPr>
              <a:t>RC</a:t>
            </a:r>
            <a:r>
              <a:rPr sz="1200" b="1" spc="-9" dirty="0" smtClean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1200" b="1" spc="0" dirty="0" smtClean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1200" b="1" spc="-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1200" b="1" spc="-4" dirty="0" smtClean="0">
                <a:solidFill>
                  <a:schemeClr val="bg1"/>
                </a:solidFill>
                <a:latin typeface="Times New Roman"/>
                <a:cs typeface="Times New Roman"/>
              </a:rPr>
              <a:t>C</a:t>
            </a:r>
            <a:r>
              <a:rPr sz="1200" b="1" spc="5" dirty="0" smtClean="0">
                <a:solidFill>
                  <a:schemeClr val="bg1"/>
                </a:solidFill>
                <a:latin typeface="Times New Roman"/>
                <a:cs typeface="Times New Roman"/>
              </a:rPr>
              <a:t>P</a:t>
            </a:r>
            <a:r>
              <a:rPr sz="1200" b="1" spc="-4" dirty="0" smtClean="0">
                <a:solidFill>
                  <a:schemeClr val="bg1"/>
                </a:solidFill>
                <a:latin typeface="Times New Roman"/>
                <a:cs typeface="Times New Roman"/>
              </a:rPr>
              <a:t>D</a:t>
            </a:r>
            <a:r>
              <a:rPr sz="1200" b="1" spc="-29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1200" b="1" spc="8" dirty="0" smtClean="0">
                <a:solidFill>
                  <a:schemeClr val="bg1"/>
                </a:solidFill>
                <a:latin typeface="Times New Roman"/>
                <a:cs typeface="Times New Roman"/>
              </a:rPr>
              <a:t>M</a:t>
            </a:r>
            <a:r>
              <a:rPr sz="1200" b="1" spc="-3" dirty="0" smtClean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1200" b="1" spc="-7" dirty="0" smtClean="0">
                <a:solidFill>
                  <a:schemeClr val="bg1"/>
                </a:solidFill>
                <a:latin typeface="Times New Roman"/>
                <a:cs typeface="Times New Roman"/>
              </a:rPr>
              <a:t>t</a:t>
            </a:r>
            <a:r>
              <a:rPr sz="1200" b="1" spc="-2" dirty="0" smtClean="0">
                <a:solidFill>
                  <a:schemeClr val="bg1"/>
                </a:solidFill>
                <a:latin typeface="Times New Roman"/>
                <a:cs typeface="Times New Roman"/>
              </a:rPr>
              <a:t>ri</a:t>
            </a:r>
            <a:r>
              <a:rPr sz="1200" b="1" spc="-18" dirty="0" smtClean="0">
                <a:solidFill>
                  <a:schemeClr val="bg1"/>
                </a:solidFill>
                <a:latin typeface="Times New Roman"/>
                <a:cs typeface="Times New Roman"/>
              </a:rPr>
              <a:t>x</a:t>
            </a:r>
            <a:r>
              <a:rPr sz="1200" b="1" spc="-2" dirty="0" smtClean="0">
                <a:solidFill>
                  <a:schemeClr val="bg1"/>
                </a:solidFill>
                <a:latin typeface="Times New Roman"/>
                <a:cs typeface="Times New Roman"/>
              </a:rPr>
              <a:t>:</a:t>
            </a:r>
            <a:endParaRPr lang="en-GB" sz="1200" b="1" spc="-2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8749" marR="3426" indent="-2118" algn="ctr">
              <a:lnSpc>
                <a:spcPct val="100041"/>
              </a:lnSpc>
              <a:spcBef>
                <a:spcPts val="5"/>
              </a:spcBef>
            </a:pPr>
            <a:endParaRPr sz="3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795"/>
              </a:lnSpc>
              <a:spcBef>
                <a:spcPts val="39"/>
              </a:spcBef>
            </a:pPr>
            <a:r>
              <a:rPr sz="1200" b="1" spc="0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1200" b="1" spc="4" dirty="0" smtClean="0">
                <a:solidFill>
                  <a:schemeClr val="bg1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chemeClr val="bg1"/>
                </a:solidFill>
                <a:latin typeface="Times New Roman"/>
                <a:cs typeface="Times New Roman"/>
              </a:rPr>
              <a:t>03</a:t>
            </a:r>
            <a:r>
              <a:rPr sz="1200" b="1" spc="-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solidFill>
                  <a:schemeClr val="bg1"/>
                </a:solidFill>
                <a:latin typeface="Times New Roman"/>
                <a:cs typeface="Times New Roman"/>
              </a:rPr>
              <a:t>&amp;</a:t>
            </a:r>
            <a:r>
              <a:rPr sz="1200" b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1200" b="1" spc="-3" dirty="0" smtClean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r>
              <a:rPr sz="1200" b="1" spc="0" dirty="0" smtClean="0">
                <a:solidFill>
                  <a:schemeClr val="bg1"/>
                </a:solidFill>
                <a:latin typeface="Times New Roman"/>
                <a:cs typeface="Times New Roman"/>
              </a:rPr>
              <a:t>E</a:t>
            </a:r>
            <a:r>
              <a:rPr sz="1200" b="1" spc="-3" dirty="0" smtClean="0">
                <a:solidFill>
                  <a:schemeClr val="bg1"/>
                </a:solidFill>
                <a:latin typeface="Times New Roman"/>
                <a:cs typeface="Times New Roman"/>
              </a:rPr>
              <a:t>00</a:t>
            </a:r>
            <a:endParaRPr sz="1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-4171950" y="8887351"/>
            <a:ext cx="2740357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endParaRPr sz="1400" dirty="0">
              <a:latin typeface="Arial Unicode MS"/>
              <a:cs typeface="Arial Unicode MS"/>
            </a:endParaRPr>
          </a:p>
        </p:txBody>
      </p:sp>
      <p:pic>
        <p:nvPicPr>
          <p:cNvPr id="1030" name="Picture 6" descr="C:\Users\Dr Rajiv Chawla\Desktop\mark draper exercise class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73734" y="8210743"/>
            <a:ext cx="2131153" cy="1453957"/>
          </a:xfrm>
          <a:prstGeom prst="rect">
            <a:avLst/>
          </a:prstGeom>
          <a:noFill/>
        </p:spPr>
      </p:pic>
      <p:sp>
        <p:nvSpPr>
          <p:cNvPr id="50" name="object 21"/>
          <p:cNvSpPr/>
          <p:nvPr/>
        </p:nvSpPr>
        <p:spPr>
          <a:xfrm>
            <a:off x="26245" y="5066145"/>
            <a:ext cx="4837579" cy="19315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effectLst/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baseline="2415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baseline="2415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22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J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24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203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pt-BR" b="1" spc="23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spc="238" baseline="2415" dirty="0" smtClean="0">
                <a:latin typeface="Century Gothic" panose="020B0502020202020204" pitchFamily="34" charset="0"/>
                <a:cs typeface="Arial" pitchFamily="34" charset="0"/>
              </a:rPr>
              <a:t> 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lang="pt-BR" b="1" spc="23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f</a:t>
            </a:r>
            <a:r>
              <a:rPr lang="pt-BR" b="1" spc="-24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203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baseline="1603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1603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l  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spc="75" baseline="2415" dirty="0">
                <a:latin typeface="Century Gothic" panose="020B0502020202020204" pitchFamily="34" charset="0"/>
                <a:cs typeface="Arial" pitchFamily="34" charset="0"/>
              </a:rPr>
              <a:t>v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2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s     C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S      </a:t>
            </a:r>
            <a:r>
              <a:rPr lang="pt-BR" b="1" spc="208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Pelvic Pain                               N</a:t>
            </a:r>
            <a:r>
              <a:rPr lang="pt-BR" b="1" spc="-24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u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u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4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2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n          P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n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200" b="1" spc="-23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200" b="1" spc="-23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sz="1200" b="1" spc="-23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sz="1200" b="1" spc="-23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sz="1200" b="1" spc="198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sz="1200" b="1" spc="-23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g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sz="1200" b="1" spc="-234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sz="1200" b="1" spc="-239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latin typeface="Century Gothic" panose="020B0502020202020204" pitchFamily="34" charset="0"/>
                <a:cs typeface="Arial" pitchFamily="34" charset="0"/>
              </a:rPr>
              <a:t>e</a:t>
            </a:r>
            <a:endParaRPr lang="pt-BR" sz="1000" b="1" spc="188" dirty="0" smtClean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endParaRPr lang="pt-BR" sz="500" b="1" spc="188" dirty="0" smtClean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  D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m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23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h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s </a:t>
            </a:r>
            <a:r>
              <a:rPr lang="pt-BR" b="1" dirty="0" smtClean="0">
                <a:latin typeface="Century Gothic" panose="020B0502020202020204" pitchFamily="34" charset="0"/>
                <a:cs typeface="Arial" pitchFamily="34" charset="0"/>
              </a:rPr>
              <a:t>   </a:t>
            </a: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Hands-On </a:t>
            </a:r>
            <a:r>
              <a:rPr lang="pt-BR" b="1" spc="300" baseline="1603" dirty="0">
                <a:latin typeface="Century Gothic" panose="020B0502020202020204" pitchFamily="34" charset="0"/>
                <a:cs typeface="Arial" pitchFamily="34" charset="0"/>
              </a:rPr>
              <a:t>Manikin </a:t>
            </a: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  </a:t>
            </a: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spc="300" baseline="1603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Spinal </a:t>
            </a:r>
            <a:r>
              <a:rPr lang="pt-BR" b="1" spc="300" baseline="1603" dirty="0">
                <a:latin typeface="Century Gothic" panose="020B0502020202020204" pitchFamily="34" charset="0"/>
                <a:cs typeface="Arial" pitchFamily="34" charset="0"/>
              </a:rPr>
              <a:t>Injection</a:t>
            </a:r>
            <a:r>
              <a:rPr lang="pt-BR" b="1" baseline="1603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1603" dirty="0" smtClean="0">
                <a:latin typeface="Century Gothic" panose="020B0502020202020204" pitchFamily="34" charset="0"/>
                <a:cs typeface="Arial" pitchFamily="34" charset="0"/>
              </a:rPr>
              <a:t>   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U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SG G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u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d</a:t>
            </a:r>
            <a:r>
              <a:rPr lang="pt-BR" sz="1400" b="1" spc="223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sz="1400" b="1" spc="213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r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spc="75" baseline="2415" dirty="0">
                <a:latin typeface="Century Gothic" panose="020B0502020202020204" pitchFamily="34" charset="0"/>
                <a:cs typeface="Arial" pitchFamily="34" charset="0"/>
              </a:rPr>
              <a:t>v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25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s</a:t>
            </a: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  B</a:t>
            </a:r>
            <a:r>
              <a:rPr lang="pt-BR" b="1" spc="-239" baseline="2415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x</a:t>
            </a:r>
            <a:r>
              <a:rPr lang="pt-BR" b="1" spc="22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j</a:t>
            </a:r>
            <a:r>
              <a:rPr lang="pt-BR" b="1" spc="-250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e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2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s</a:t>
            </a:r>
            <a:r>
              <a:rPr lang="pt-BR" b="1" spc="243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 &amp;</a:t>
            </a:r>
            <a:r>
              <a:rPr lang="pt-BR" b="1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n</a:t>
            </a:r>
            <a:r>
              <a:rPr lang="pt-BR" b="1" spc="188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h </a:t>
            </a:r>
            <a:r>
              <a:rPr lang="pt-BR" b="1" spc="54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ppl</a:t>
            </a:r>
            <a:r>
              <a:rPr lang="pt-BR" b="1" spc="-225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c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pt-BR" b="1" spc="-234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t</a:t>
            </a:r>
            <a:r>
              <a:rPr lang="pt-BR" b="1" spc="-23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pt-BR" b="1" spc="-225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>
                <a:latin typeface="Century Gothic" panose="020B0502020202020204" pitchFamily="34" charset="0"/>
                <a:cs typeface="Arial" pitchFamily="34" charset="0"/>
              </a:rPr>
              <a:t>o</a:t>
            </a:r>
            <a:r>
              <a:rPr lang="pt-BR" b="1" spc="-229" baseline="2415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baseline="2415" dirty="0" smtClean="0">
                <a:latin typeface="Century Gothic" panose="020B0502020202020204" pitchFamily="34" charset="0"/>
                <a:cs typeface="Arial" pitchFamily="34" charset="0"/>
              </a:rPr>
              <a:t>n </a:t>
            </a:r>
            <a:endParaRPr lang="pt-BR" b="1" baseline="2415" dirty="0">
              <a:latin typeface="Century Gothic" panose="020B0502020202020204" pitchFamily="34" charset="0"/>
              <a:cs typeface="Arial" pitchFamily="34" charset="0"/>
            </a:endParaRP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sz="1000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  </a:t>
            </a: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Physiotherapy </a:t>
            </a:r>
            <a:r>
              <a:rPr lang="pt-BR" b="1" spc="300" baseline="1603" dirty="0">
                <a:latin typeface="Century Gothic" panose="020B0502020202020204" pitchFamily="34" charset="0"/>
                <a:cs typeface="Arial" pitchFamily="34" charset="0"/>
              </a:rPr>
              <a:t>Assessment and </a:t>
            </a: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External</a:t>
            </a:r>
          </a:p>
          <a:p>
            <a:pPr marL="12700" marR="22860">
              <a:lnSpc>
                <a:spcPts val="1400"/>
              </a:lnSpc>
              <a:spcBef>
                <a:spcPts val="70"/>
              </a:spcBef>
            </a:pP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sz="1000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pt-BR" b="1" spc="300" baseline="1603" dirty="0" smtClean="0">
                <a:latin typeface="Century Gothic" panose="020B0502020202020204" pitchFamily="34" charset="0"/>
                <a:cs typeface="Arial" pitchFamily="34" charset="0"/>
              </a:rPr>
              <a:t>Neuromodulation   Cancer Pain</a:t>
            </a:r>
            <a:endParaRPr lang="pt-BR" b="1" spc="300" baseline="1603" dirty="0"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64" name="Picture 63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57107"/>
          <a:stretch/>
        </p:blipFill>
        <p:spPr bwMode="auto">
          <a:xfrm>
            <a:off x="4120198" y="8909812"/>
            <a:ext cx="394652" cy="374296"/>
          </a:xfrm>
          <a:prstGeom prst="rect">
            <a:avLst/>
          </a:prstGeom>
          <a:blipFill dpi="0" rotWithShape="1">
            <a:blip r:embed="rId13" cstate="print">
              <a:alphaModFix amt="0"/>
            </a:blip>
            <a:srcRect/>
            <a:stretch>
              <a:fillRect/>
            </a:stretch>
          </a:blip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735328" y="49552"/>
            <a:ext cx="340483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smtClean="0">
                <a:solidFill>
                  <a:schemeClr val="bg1"/>
                </a:solidFill>
              </a:rPr>
              <a:t>	      </a:t>
            </a:r>
          </a:p>
          <a:p>
            <a:r>
              <a:rPr lang="en-GB" sz="1000" b="1" i="1" u="sng" dirty="0" smtClean="0">
                <a:solidFill>
                  <a:schemeClr val="tx2"/>
                </a:solidFill>
              </a:rPr>
              <a:t> </a:t>
            </a:r>
            <a:r>
              <a:rPr lang="en-GB" sz="1000" b="1" i="1" dirty="0" smtClean="0">
                <a:solidFill>
                  <a:schemeClr val="tx2"/>
                </a:solidFill>
              </a:rPr>
              <a:t>                                 </a:t>
            </a:r>
          </a:p>
          <a:p>
            <a:pPr algn="ctr"/>
            <a:r>
              <a:rPr lang="en-GB" sz="1000" b="1" i="1" dirty="0" smtClean="0">
                <a:solidFill>
                  <a:schemeClr val="tx2"/>
                </a:solidFill>
              </a:rPr>
              <a:t>                         	 </a:t>
            </a:r>
          </a:p>
          <a:p>
            <a:pPr algn="r"/>
            <a:r>
              <a:rPr lang="en-GB" sz="1000" b="1" i="1" dirty="0">
                <a:solidFill>
                  <a:schemeClr val="tx2"/>
                </a:solidFill>
              </a:rPr>
              <a:t>	</a:t>
            </a:r>
            <a:r>
              <a:rPr lang="en-GB" sz="1000" b="1" i="1" dirty="0" smtClean="0">
                <a:solidFill>
                  <a:schemeClr val="tx2"/>
                </a:solidFill>
              </a:rPr>
              <a:t>      </a:t>
            </a:r>
          </a:p>
          <a:p>
            <a:pPr algn="r"/>
            <a:endParaRPr lang="en-GB" sz="1000" b="1" i="1" dirty="0" smtClean="0">
              <a:solidFill>
                <a:schemeClr val="tx2"/>
              </a:solidFill>
            </a:endParaRPr>
          </a:p>
          <a:p>
            <a:pPr algn="r"/>
            <a:r>
              <a:rPr lang="en-GB" sz="1000" b="1" i="1" dirty="0" smtClean="0">
                <a:solidFill>
                  <a:schemeClr val="tx2"/>
                </a:solidFill>
              </a:rPr>
              <a:t> </a:t>
            </a:r>
            <a:r>
              <a:rPr lang="en-GB" sz="1000" b="1" i="1" u="sng" dirty="0" smtClean="0">
                <a:solidFill>
                  <a:schemeClr val="tx2"/>
                </a:solidFill>
              </a:rPr>
              <a:t>Comments from last year’s participants </a:t>
            </a:r>
          </a:p>
          <a:p>
            <a:pPr algn="r"/>
            <a:r>
              <a:rPr lang="en-GB" sz="1000" b="1" i="1" dirty="0" smtClean="0">
                <a:solidFill>
                  <a:schemeClr val="tx2"/>
                </a:solidFill>
              </a:rPr>
              <a:t>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“ Hands on sessions are very good”</a:t>
            </a:r>
          </a:p>
          <a:p>
            <a:pPr algn="r"/>
            <a:r>
              <a:rPr lang="en-GB" sz="1200" b="1" i="1" dirty="0" smtClean="0">
                <a:solidFill>
                  <a:schemeClr val="tx2"/>
                </a:solidFill>
              </a:rPr>
              <a:t>                               “</a:t>
            </a:r>
            <a:r>
              <a:rPr lang="en-GB" sz="1400" b="1" i="1" dirty="0" smtClean="0">
                <a:solidFill>
                  <a:schemeClr val="tx2"/>
                </a:solidFill>
              </a:rPr>
              <a:t>Grand Round excellent and something different to other courses”</a:t>
            </a:r>
            <a:r>
              <a:rPr lang="en-GB" sz="1000" b="1" i="1" dirty="0" smtClean="0">
                <a:solidFill>
                  <a:schemeClr val="tx2"/>
                </a:solidFill>
              </a:rPr>
              <a:t>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“ Greatly Improved my understanding “</a:t>
            </a:r>
          </a:p>
          <a:p>
            <a:pPr algn="r"/>
            <a:endParaRPr lang="en-GB" sz="1400" b="1" i="1" dirty="0" smtClean="0">
              <a:solidFill>
                <a:schemeClr val="tx2"/>
              </a:solidFill>
            </a:endParaRPr>
          </a:p>
          <a:p>
            <a:endParaRPr lang="en-GB" sz="600" b="1" i="1" dirty="0">
              <a:solidFill>
                <a:schemeClr val="tx2"/>
              </a:solidFill>
            </a:endParaRPr>
          </a:p>
          <a:p>
            <a:r>
              <a:rPr lang="en-GB" sz="1400" b="1" i="1" dirty="0" smtClean="0">
                <a:solidFill>
                  <a:schemeClr val="tx2"/>
                </a:solidFill>
              </a:rPr>
              <a:t>    </a:t>
            </a:r>
            <a:endParaRPr lang="en-GB" sz="1000" i="1" dirty="0">
              <a:solidFill>
                <a:schemeClr val="tx2"/>
              </a:solidFill>
            </a:endParaRPr>
          </a:p>
        </p:txBody>
      </p:sp>
      <p:pic>
        <p:nvPicPr>
          <p:cNvPr id="61" name="Picture 60" descr="U:\JUly Course\July Course 2014\Cancer pain book\Sharma - BANNERPractical management of complex cancer pain.jpg"/>
          <p:cNvPicPr/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3"/>
          <a:stretch/>
        </p:blipFill>
        <p:spPr bwMode="auto">
          <a:xfrm>
            <a:off x="5436233" y="6159500"/>
            <a:ext cx="1224923" cy="18038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892431" y="3866737"/>
            <a:ext cx="2276319" cy="259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baseline="273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	</a:t>
            </a:r>
          </a:p>
          <a:p>
            <a:endParaRPr lang="en-GB" sz="3600" b="1" i="1" baseline="273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GB" sz="1250" b="1" i="1" dirty="0" smtClean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GB" sz="1250" b="1" i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Receive complimentary copy </a:t>
            </a:r>
            <a:r>
              <a:rPr lang="en-GB" sz="1250" b="1" i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of </a:t>
            </a:r>
            <a:r>
              <a:rPr lang="en-GB" sz="1250" b="1" i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the Award Winning </a:t>
            </a:r>
            <a:endParaRPr lang="en-GB" sz="125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GB" sz="1250" b="1" i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“ Practical Management of </a:t>
            </a:r>
            <a:r>
              <a:rPr lang="en-GB" sz="1250" b="1" i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Complex </a:t>
            </a:r>
            <a:r>
              <a:rPr lang="en-GB" sz="1250" b="1" i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Cancer Pain” </a:t>
            </a:r>
            <a:endParaRPr lang="en-GB" sz="125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marL="12700" algn="ctr">
              <a:lnSpc>
                <a:spcPts val="3155"/>
              </a:lnSpc>
              <a:spcBef>
                <a:spcPts val="157"/>
              </a:spcBef>
            </a:pP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62" name="Oval 2"/>
          <p:cNvSpPr>
            <a:spLocks noChangeArrowheads="1"/>
          </p:cNvSpPr>
          <p:nvPr/>
        </p:nvSpPr>
        <p:spPr bwMode="auto">
          <a:xfrm>
            <a:off x="3143250" y="5321300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Oval 2"/>
          <p:cNvSpPr>
            <a:spLocks noChangeArrowheads="1"/>
          </p:cNvSpPr>
          <p:nvPr/>
        </p:nvSpPr>
        <p:spPr bwMode="auto">
          <a:xfrm>
            <a:off x="1878331" y="6845300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Oval 2"/>
          <p:cNvSpPr>
            <a:spLocks noChangeArrowheads="1"/>
          </p:cNvSpPr>
          <p:nvPr/>
        </p:nvSpPr>
        <p:spPr bwMode="auto">
          <a:xfrm flipH="1">
            <a:off x="2035683" y="5504181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7" name="Oval 2"/>
          <p:cNvSpPr>
            <a:spLocks noChangeArrowheads="1"/>
          </p:cNvSpPr>
          <p:nvPr/>
        </p:nvSpPr>
        <p:spPr bwMode="auto">
          <a:xfrm flipV="1">
            <a:off x="3981450" y="5519416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 flipV="1">
            <a:off x="1924050" y="5702300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Oval 2"/>
          <p:cNvSpPr>
            <a:spLocks noChangeArrowheads="1"/>
          </p:cNvSpPr>
          <p:nvPr/>
        </p:nvSpPr>
        <p:spPr bwMode="auto">
          <a:xfrm flipV="1">
            <a:off x="4710551" y="5702299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Oval 2"/>
          <p:cNvSpPr>
            <a:spLocks noChangeArrowheads="1"/>
          </p:cNvSpPr>
          <p:nvPr/>
        </p:nvSpPr>
        <p:spPr bwMode="auto">
          <a:xfrm>
            <a:off x="2386204" y="6083300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Oval 2"/>
          <p:cNvSpPr>
            <a:spLocks noChangeArrowheads="1"/>
          </p:cNvSpPr>
          <p:nvPr/>
        </p:nvSpPr>
        <p:spPr bwMode="auto">
          <a:xfrm>
            <a:off x="1695450" y="6266181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3" name="Oval 2"/>
          <p:cNvSpPr>
            <a:spLocks noChangeArrowheads="1"/>
          </p:cNvSpPr>
          <p:nvPr/>
        </p:nvSpPr>
        <p:spPr bwMode="auto">
          <a:xfrm>
            <a:off x="4438650" y="6464300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5" name="Oval 2"/>
          <p:cNvSpPr>
            <a:spLocks noChangeArrowheads="1"/>
          </p:cNvSpPr>
          <p:nvPr/>
        </p:nvSpPr>
        <p:spPr bwMode="auto">
          <a:xfrm>
            <a:off x="4621531" y="6266181"/>
            <a:ext cx="45719" cy="45719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45" name="Picture 44" descr="C:\Users\julie\AppData\Local\Microsoft\Windows\Temporary Internet Files\Content.Outlook\B3UA8A1O\Logo and Strapline.jpg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824" y="20952"/>
            <a:ext cx="2318025" cy="778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 flipH="1" flipV="1">
            <a:off x="2739380" y="5496547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633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Rajiv Chawla</dc:creator>
  <cp:lastModifiedBy>Julie Williams</cp:lastModifiedBy>
  <cp:revision>89</cp:revision>
  <cp:lastPrinted>2015-09-16T14:21:39Z</cp:lastPrinted>
  <dcterms:modified xsi:type="dcterms:W3CDTF">2016-10-25T08:51:59Z</dcterms:modified>
</cp:coreProperties>
</file>